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21.svg" ContentType="image/svg+xml"/>
  <Override PartName="/ppt/media/image37.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 id="2147483756" r:id="rId19"/>
    <p:sldMasterId id="2147483762" r:id="rId20"/>
    <p:sldMasterId id="2147483768" r:id="rId21"/>
  </p:sldMasterIdLst>
  <p:notesMasterIdLst>
    <p:notesMasterId r:id="rId23"/>
  </p:notesMasterIdLst>
  <p:handoutMasterIdLst>
    <p:handoutMasterId r:id="rId49"/>
  </p:handoutMasterIdLst>
  <p:sldIdLst>
    <p:sldId id="325" r:id="rId22"/>
    <p:sldId id="327" r:id="rId24"/>
    <p:sldId id="317" r:id="rId25"/>
    <p:sldId id="316" r:id="rId26"/>
    <p:sldId id="314" r:id="rId27"/>
    <p:sldId id="364" r:id="rId28"/>
    <p:sldId id="388" r:id="rId29"/>
    <p:sldId id="389" r:id="rId30"/>
    <p:sldId id="417" r:id="rId31"/>
    <p:sldId id="418" r:id="rId32"/>
    <p:sldId id="419" r:id="rId33"/>
    <p:sldId id="420" r:id="rId34"/>
    <p:sldId id="421" r:id="rId35"/>
    <p:sldId id="422" r:id="rId36"/>
    <p:sldId id="423" r:id="rId37"/>
    <p:sldId id="424" r:id="rId38"/>
    <p:sldId id="425" r:id="rId39"/>
    <p:sldId id="426" r:id="rId40"/>
    <p:sldId id="328" r:id="rId41"/>
    <p:sldId id="404" r:id="rId42"/>
    <p:sldId id="407" r:id="rId43"/>
    <p:sldId id="427" r:id="rId44"/>
    <p:sldId id="397" r:id="rId45"/>
    <p:sldId id="428" r:id="rId46"/>
    <p:sldId id="429" r:id="rId47"/>
    <p:sldId id="326" r:id="rId48"/>
  </p:sldIdLst>
  <p:sldSz cx="12192000" cy="6858000"/>
  <p:notesSz cx="6858000" cy="9144000"/>
  <p:embeddedFontLst>
    <p:embeddedFont>
      <p:font typeface="Calibri" panose="020F0502020204030204"/>
      <p:regular r:id="rId54"/>
      <p:bold r:id="rId55"/>
      <p:italic r:id="rId56"/>
      <p:boldItalic r:id="rId57"/>
    </p:embeddedFont>
    <p:embeddedFont>
      <p:font typeface="BiaoZhunCuHei" panose="02000503000000000000" charset="-122"/>
      <p:regular r:id="rId58"/>
    </p:embeddedFont>
    <p:embeddedFont>
      <p:font typeface="微软雅黑" panose="020B0503020204020204" charset="-122"/>
      <p:regular r:id="rId59"/>
    </p:embeddedFont>
    <p:embeddedFont>
      <p:font typeface="等线"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1" Type="http://schemas.openxmlformats.org/officeDocument/2006/relationships/tags" Target="tags/tag35.xml"/><Relationship Id="rId60" Type="http://schemas.openxmlformats.org/officeDocument/2006/relationships/font" Target="fonts/font7.fntdata"/><Relationship Id="rId6" Type="http://schemas.openxmlformats.org/officeDocument/2006/relationships/slideMaster" Target="slideMasters/slideMaster5.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26.xml"/><Relationship Id="rId47" Type="http://schemas.openxmlformats.org/officeDocument/2006/relationships/slide" Target="slides/slide25.xml"/><Relationship Id="rId46" Type="http://schemas.openxmlformats.org/officeDocument/2006/relationships/slide" Target="slides/slide24.xml"/><Relationship Id="rId45" Type="http://schemas.openxmlformats.org/officeDocument/2006/relationships/slide" Target="slides/slide23.xml"/><Relationship Id="rId44" Type="http://schemas.openxmlformats.org/officeDocument/2006/relationships/slide" Target="slides/slide22.xml"/><Relationship Id="rId43" Type="http://schemas.openxmlformats.org/officeDocument/2006/relationships/slide" Target="slides/slide21.xml"/><Relationship Id="rId42" Type="http://schemas.openxmlformats.org/officeDocument/2006/relationships/slide" Target="slides/slide20.xml"/><Relationship Id="rId41" Type="http://schemas.openxmlformats.org/officeDocument/2006/relationships/slide" Target="slides/slide19.xml"/><Relationship Id="rId40" Type="http://schemas.openxmlformats.org/officeDocument/2006/relationships/slide" Target="slides/slide18.xml"/><Relationship Id="rId4" Type="http://schemas.openxmlformats.org/officeDocument/2006/relationships/slideMaster" Target="slideMasters/slideMaster3.xml"/><Relationship Id="rId39" Type="http://schemas.openxmlformats.org/officeDocument/2006/relationships/slide" Target="slides/slide17.xml"/><Relationship Id="rId38" Type="http://schemas.openxmlformats.org/officeDocument/2006/relationships/slide" Target="slides/slide16.xml"/><Relationship Id="rId37" Type="http://schemas.openxmlformats.org/officeDocument/2006/relationships/slide" Target="slides/slide15.xml"/><Relationship Id="rId36" Type="http://schemas.openxmlformats.org/officeDocument/2006/relationships/slide" Target="slides/slide14.xml"/><Relationship Id="rId35" Type="http://schemas.openxmlformats.org/officeDocument/2006/relationships/slide" Target="slides/slide13.xml"/><Relationship Id="rId34" Type="http://schemas.openxmlformats.org/officeDocument/2006/relationships/slide" Target="slides/slide12.xml"/><Relationship Id="rId33" Type="http://schemas.openxmlformats.org/officeDocument/2006/relationships/slide" Target="slides/slide11.xml"/><Relationship Id="rId32" Type="http://schemas.openxmlformats.org/officeDocument/2006/relationships/slide" Target="slides/slide10.xml"/><Relationship Id="rId31" Type="http://schemas.openxmlformats.org/officeDocument/2006/relationships/slide" Target="slides/slide9.xml"/><Relationship Id="rId30" Type="http://schemas.openxmlformats.org/officeDocument/2006/relationships/slide" Target="slides/slide8.xml"/><Relationship Id="rId3" Type="http://schemas.openxmlformats.org/officeDocument/2006/relationships/slideMaster" Target="slideMasters/slideMaster2.xml"/><Relationship Id="rId29" Type="http://schemas.openxmlformats.org/officeDocument/2006/relationships/slide" Target="slides/slide7.xml"/><Relationship Id="rId28" Type="http://schemas.openxmlformats.org/officeDocument/2006/relationships/slide" Target="slides/slide6.xml"/><Relationship Id="rId27" Type="http://schemas.openxmlformats.org/officeDocument/2006/relationships/slide" Target="slides/slide5.xml"/><Relationship Id="rId26" Type="http://schemas.openxmlformats.org/officeDocument/2006/relationships/slide" Target="slides/slide4.xml"/><Relationship Id="rId25" Type="http://schemas.openxmlformats.org/officeDocument/2006/relationships/slide" Target="slides/slide3.xml"/><Relationship Id="rId24" Type="http://schemas.openxmlformats.org/officeDocument/2006/relationships/slide" Target="slides/slide2.xml"/><Relationship Id="rId23" Type="http://schemas.openxmlformats.org/officeDocument/2006/relationships/notesMaster" Target="notesMasters/notesMaster1.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4"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9.xml"/><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tags" Target="../tags/tag10.xml"/><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0.xml"/><Relationship Id="rId4" Type="http://schemas.openxmlformats.org/officeDocument/2006/relationships/tags" Target="../tags/tag1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14.xml"/><Relationship Id="rId2" Type="http://schemas.openxmlformats.org/officeDocument/2006/relationships/image" Target="../media/image30.png"/><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6.xml"/><Relationship Id="rId2" Type="http://schemas.openxmlformats.org/officeDocument/2006/relationships/image" Target="../media/image31.png"/><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18.xml"/><Relationship Id="rId2" Type="http://schemas.openxmlformats.org/officeDocument/2006/relationships/image" Target="../media/image32.png"/><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20.xml"/><Relationship Id="rId2" Type="http://schemas.openxmlformats.org/officeDocument/2006/relationships/image" Target="../media/image33.png"/><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85.xml"/><Relationship Id="rId5" Type="http://schemas.openxmlformats.org/officeDocument/2006/relationships/tags" Target="../tags/tag23.xml"/><Relationship Id="rId4" Type="http://schemas.openxmlformats.org/officeDocument/2006/relationships/image" Target="../media/image35.png"/><Relationship Id="rId3" Type="http://schemas.openxmlformats.org/officeDocument/2006/relationships/tags" Target="../tags/tag22.xml"/><Relationship Id="rId2" Type="http://schemas.openxmlformats.org/officeDocument/2006/relationships/image" Target="../media/image34.png"/><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90.xml"/><Relationship Id="rId3" Type="http://schemas.openxmlformats.org/officeDocument/2006/relationships/tags" Target="../tags/tag25.xml"/><Relationship Id="rId2" Type="http://schemas.openxmlformats.org/officeDocument/2006/relationships/image" Target="../media/image36.png"/><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7.sv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8.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27.xml"/><Relationship Id="rId2" Type="http://schemas.openxmlformats.org/officeDocument/2006/relationships/image" Target="../media/image38.png"/><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9.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0.xml"/><Relationship Id="rId1" Type="http://schemas.openxmlformats.org/officeDocument/2006/relationships/image" Target="../media/image4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2.xml"/><Relationship Id="rId2" Type="http://schemas.openxmlformats.org/officeDocument/2006/relationships/image" Target="../media/image42.png"/><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tags" Target="../tags/tag33.xml"/><Relationship Id="rId1"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05.xml"/><Relationship Id="rId2" Type="http://schemas.openxmlformats.org/officeDocument/2006/relationships/tags" Target="../tags/tag34.xml"/><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1.svg"/><Relationship Id="rId1" Type="http://schemas.openxmlformats.org/officeDocument/2006/relationships/image" Target="../media/image2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xml"/><Relationship Id="rId2" Type="http://schemas.openxmlformats.org/officeDocument/2006/relationships/image" Target="../media/image22.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5.xml"/><Relationship Id="rId2" Type="http://schemas.openxmlformats.org/officeDocument/2006/relationships/image" Target="../media/image23.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6.xml"/><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8.xml"/><Relationship Id="rId2" Type="http://schemas.openxmlformats.org/officeDocument/2006/relationships/image" Target="../media/image25.png"/><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618" b="761"/>
          <a:stretch>
            <a:fillRect/>
          </a:stretch>
        </p:blipFill>
        <p:spPr>
          <a:xfrm>
            <a:off x="1623060" y="671195"/>
            <a:ext cx="9624060" cy="51390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811" b="427"/>
          <a:stretch>
            <a:fillRect/>
          </a:stretch>
        </p:blipFill>
        <p:spPr>
          <a:xfrm>
            <a:off x="2197735" y="652145"/>
            <a:ext cx="7296150" cy="55537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401955"/>
            <a:ext cx="922401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二、系统聚类方法</a:t>
            </a:r>
            <a:endParaRPr lang="zh-CN" altLang="en-US" sz="2800">
              <a:solidFill>
                <a:schemeClr val="accent1"/>
              </a:solidFill>
            </a:endParaRPr>
          </a:p>
          <a:p>
            <a:pPr indent="0" fontAlgn="auto">
              <a:lnSpc>
                <a:spcPct val="140000"/>
              </a:lnSpc>
            </a:pPr>
            <a:r>
              <a:rPr lang="zh-CN" altLang="en-US" sz="2800">
                <a:solidFill>
                  <a:schemeClr val="accent1"/>
                </a:solidFill>
              </a:rPr>
              <a:t>（一）最短距离法</a:t>
            </a:r>
            <a:endParaRPr lang="zh-CN" altLang="en-US" sz="2800">
              <a:solidFill>
                <a:schemeClr val="accent1"/>
              </a:solidFill>
            </a:endParaRPr>
          </a:p>
        </p:txBody>
      </p:sp>
      <p:pic>
        <p:nvPicPr>
          <p:cNvPr id="3" name="图片 2"/>
          <p:cNvPicPr>
            <a:picLocks noChangeAspect="1"/>
          </p:cNvPicPr>
          <p:nvPr/>
        </p:nvPicPr>
        <p:blipFill>
          <a:blip r:embed="rId2"/>
          <a:srcRect r="404" b="1230"/>
          <a:stretch>
            <a:fillRect/>
          </a:stretch>
        </p:blipFill>
        <p:spPr>
          <a:xfrm>
            <a:off x="1296670" y="1761490"/>
            <a:ext cx="9084310" cy="2600960"/>
          </a:xfrm>
          <a:prstGeom prst="rect">
            <a:avLst/>
          </a:prstGeom>
        </p:spPr>
      </p:pic>
      <p:pic>
        <p:nvPicPr>
          <p:cNvPr id="4" name="图片 3"/>
          <p:cNvPicPr>
            <a:picLocks noChangeAspect="1"/>
          </p:cNvPicPr>
          <p:nvPr/>
        </p:nvPicPr>
        <p:blipFill>
          <a:blip r:embed="rId3"/>
          <a:srcRect r="793" b="1468"/>
          <a:stretch>
            <a:fillRect/>
          </a:stretch>
        </p:blipFill>
        <p:spPr>
          <a:xfrm>
            <a:off x="1296670" y="4362450"/>
            <a:ext cx="9014460" cy="18326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670560"/>
            <a:ext cx="922401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（二）最长距离法</a:t>
            </a:r>
            <a:endParaRPr lang="zh-CN" altLang="en-US" sz="2800">
              <a:solidFill>
                <a:schemeClr val="accent1"/>
              </a:solidFill>
            </a:endParaRPr>
          </a:p>
        </p:txBody>
      </p:sp>
      <p:pic>
        <p:nvPicPr>
          <p:cNvPr id="3" name="图片 2"/>
          <p:cNvPicPr>
            <a:picLocks noChangeAspect="1"/>
          </p:cNvPicPr>
          <p:nvPr/>
        </p:nvPicPr>
        <p:blipFill>
          <a:blip r:embed="rId2"/>
          <a:srcRect r="1063" b="704"/>
          <a:stretch>
            <a:fillRect/>
          </a:stretch>
        </p:blipFill>
        <p:spPr>
          <a:xfrm>
            <a:off x="849630" y="1553845"/>
            <a:ext cx="10694035" cy="43859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506730"/>
            <a:ext cx="9224010" cy="789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（三）中间距离法</a:t>
            </a:r>
            <a:endParaRPr lang="zh-CN" altLang="en-US" sz="2800">
              <a:solidFill>
                <a:schemeClr val="accent1"/>
              </a:solidFill>
            </a:endParaRPr>
          </a:p>
        </p:txBody>
      </p:sp>
      <p:pic>
        <p:nvPicPr>
          <p:cNvPr id="2" name="图片 1"/>
          <p:cNvPicPr>
            <a:picLocks noChangeAspect="1"/>
          </p:cNvPicPr>
          <p:nvPr/>
        </p:nvPicPr>
        <p:blipFill>
          <a:blip r:embed="rId2"/>
          <a:srcRect r="1429" b="467"/>
          <a:stretch>
            <a:fillRect/>
          </a:stretch>
        </p:blipFill>
        <p:spPr>
          <a:xfrm>
            <a:off x="2983230" y="1296035"/>
            <a:ext cx="6276975" cy="48685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506730"/>
            <a:ext cx="9224010" cy="789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（四）重心法</a:t>
            </a:r>
            <a:endParaRPr lang="zh-CN" altLang="en-US" sz="2800">
              <a:solidFill>
                <a:schemeClr val="accent1"/>
              </a:solidFill>
            </a:endParaRPr>
          </a:p>
        </p:txBody>
      </p:sp>
      <p:pic>
        <p:nvPicPr>
          <p:cNvPr id="3" name="图片 2"/>
          <p:cNvPicPr>
            <a:picLocks noChangeAspect="1"/>
          </p:cNvPicPr>
          <p:nvPr/>
        </p:nvPicPr>
        <p:blipFill>
          <a:blip r:embed="rId2"/>
          <a:srcRect r="364" b="1119"/>
          <a:stretch>
            <a:fillRect/>
          </a:stretch>
        </p:blipFill>
        <p:spPr>
          <a:xfrm>
            <a:off x="1121410" y="1633855"/>
            <a:ext cx="9913620" cy="35909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506730"/>
            <a:ext cx="9224010" cy="789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（五）类平均距离法</a:t>
            </a:r>
            <a:endParaRPr lang="zh-CN" altLang="en-US" sz="2800">
              <a:solidFill>
                <a:schemeClr val="accent1"/>
              </a:solidFill>
            </a:endParaRPr>
          </a:p>
        </p:txBody>
      </p:sp>
      <p:sp>
        <p:nvSpPr>
          <p:cNvPr id="2" name="文本框 1"/>
          <p:cNvSpPr txBox="1"/>
          <p:nvPr/>
        </p:nvSpPr>
        <p:spPr>
          <a:xfrm>
            <a:off x="1809115" y="1337945"/>
            <a:ext cx="8594725" cy="922020"/>
          </a:xfrm>
          <a:prstGeom prst="rect">
            <a:avLst/>
          </a:prstGeom>
          <a:noFill/>
        </p:spPr>
        <p:txBody>
          <a:bodyPr wrap="square" rtlCol="0">
            <a:spAutoFit/>
          </a:bodyPr>
          <a:p>
            <a:pPr indent="0" fontAlgn="auto">
              <a:lnSpc>
                <a:spcPct val="150000"/>
              </a:lnSpc>
            </a:pPr>
            <a:r>
              <a:rPr lang="zh-CN" altLang="en-US"/>
              <a:t>类平均距离法是用两类中所有两两样品之间距离平方的平均作为两类间距离的平方，计算公式如下</a:t>
            </a:r>
            <a:endParaRPr lang="zh-CN" altLang="en-US"/>
          </a:p>
        </p:txBody>
      </p:sp>
      <p:pic>
        <p:nvPicPr>
          <p:cNvPr id="4" name="图片 3"/>
          <p:cNvPicPr>
            <a:picLocks noChangeAspect="1"/>
          </p:cNvPicPr>
          <p:nvPr/>
        </p:nvPicPr>
        <p:blipFill>
          <a:blip r:embed="rId2"/>
          <a:srcRect t="6417" r="1250" b="2733"/>
          <a:stretch>
            <a:fillRect/>
          </a:stretch>
        </p:blipFill>
        <p:spPr>
          <a:xfrm>
            <a:off x="1809115" y="2656840"/>
            <a:ext cx="8477250" cy="223583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506730"/>
            <a:ext cx="9224010" cy="789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（六）可变类平均法</a:t>
            </a:r>
            <a:endParaRPr lang="zh-CN" altLang="en-US" sz="2800">
              <a:solidFill>
                <a:schemeClr val="accent1"/>
              </a:solidFill>
            </a:endParaRPr>
          </a:p>
        </p:txBody>
      </p:sp>
      <p:pic>
        <p:nvPicPr>
          <p:cNvPr id="3" name="图片 2"/>
          <p:cNvPicPr>
            <a:picLocks noChangeAspect="1"/>
          </p:cNvPicPr>
          <p:nvPr/>
        </p:nvPicPr>
        <p:blipFill>
          <a:blip r:embed="rId2"/>
          <a:srcRect r="636" b="1978"/>
          <a:stretch>
            <a:fillRect/>
          </a:stretch>
        </p:blipFill>
        <p:spPr>
          <a:xfrm>
            <a:off x="1852295" y="1157605"/>
            <a:ext cx="8634095" cy="2014220"/>
          </a:xfrm>
          <a:prstGeom prst="rect">
            <a:avLst/>
          </a:prstGeom>
        </p:spPr>
      </p:pic>
      <p:sp>
        <p:nvSpPr>
          <p:cNvPr id="5" name="标题 11"/>
          <p:cNvSpPr>
            <a:spLocks noGrp="1"/>
          </p:cNvSpPr>
          <p:nvPr>
            <p:custDataLst>
              <p:tags r:id="rId3"/>
            </p:custDataLst>
          </p:nvPr>
        </p:nvSpPr>
        <p:spPr>
          <a:xfrm>
            <a:off x="1711960" y="3171825"/>
            <a:ext cx="9224010" cy="6470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（七）可变法</a:t>
            </a:r>
            <a:endParaRPr lang="zh-CN" altLang="en-US" sz="2800">
              <a:solidFill>
                <a:schemeClr val="accent1"/>
              </a:solidFill>
            </a:endParaRPr>
          </a:p>
        </p:txBody>
      </p:sp>
      <p:pic>
        <p:nvPicPr>
          <p:cNvPr id="6" name="图片 5"/>
          <p:cNvPicPr>
            <a:picLocks noChangeAspect="1"/>
          </p:cNvPicPr>
          <p:nvPr/>
        </p:nvPicPr>
        <p:blipFill>
          <a:blip r:embed="rId4"/>
          <a:srcRect r="1250" b="2497"/>
          <a:stretch>
            <a:fillRect/>
          </a:stretch>
        </p:blipFill>
        <p:spPr>
          <a:xfrm>
            <a:off x="1852295" y="3850005"/>
            <a:ext cx="8633460" cy="23952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506730"/>
            <a:ext cx="9224010" cy="789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（八）离差平方和距离法（</a:t>
            </a:r>
            <a:r>
              <a:rPr lang="en-US" altLang="zh-CN" sz="2800">
                <a:solidFill>
                  <a:schemeClr val="accent1"/>
                </a:solidFill>
              </a:rPr>
              <a:t>Ward </a:t>
            </a:r>
            <a:r>
              <a:rPr lang="zh-CN" altLang="en-US" sz="2800">
                <a:solidFill>
                  <a:schemeClr val="accent1"/>
                </a:solidFill>
              </a:rPr>
              <a:t>法）</a:t>
            </a:r>
            <a:endParaRPr lang="zh-CN" altLang="en-US" sz="2800">
              <a:solidFill>
                <a:schemeClr val="accent1"/>
              </a:solidFill>
            </a:endParaRPr>
          </a:p>
        </p:txBody>
      </p:sp>
      <p:sp>
        <p:nvSpPr>
          <p:cNvPr id="2" name="文本框 1"/>
          <p:cNvSpPr txBox="1"/>
          <p:nvPr/>
        </p:nvSpPr>
        <p:spPr>
          <a:xfrm>
            <a:off x="1809115" y="1337945"/>
            <a:ext cx="8594725" cy="1568450"/>
          </a:xfrm>
          <a:prstGeom prst="rect">
            <a:avLst/>
          </a:prstGeom>
          <a:noFill/>
        </p:spPr>
        <p:txBody>
          <a:bodyPr wrap="square" rtlCol="0">
            <a:spAutoFit/>
          </a:bodyPr>
          <a:p>
            <a:pPr indent="0" fontAlgn="auto">
              <a:lnSpc>
                <a:spcPct val="150000"/>
              </a:lnSpc>
            </a:pPr>
            <a:r>
              <a:rPr lang="en-US" altLang="zh-CN" sz="1600"/>
              <a:t>Ward </a:t>
            </a:r>
            <a:r>
              <a:rPr lang="zh-CN" altLang="en-US" sz="1600"/>
              <a:t>法的基本思想来源于方差分析，若分类正确，则同类样品的离差平方和应该比较小，类与类之间的离差平方和应该比较大。根据这一思想，具体的做法是先将</a:t>
            </a:r>
            <a:r>
              <a:rPr lang="en-US" altLang="zh-CN" sz="1600"/>
              <a:t> n </a:t>
            </a:r>
            <a:r>
              <a:rPr lang="zh-CN" altLang="en-US" sz="1600"/>
              <a:t>个样品各自成一类，然后每次缩小一类，每缩小一类其离差平方和就会增大，选择离差平方和增加最小的两类进行合并，以此类推，直到所有的样品归为一类。</a:t>
            </a:r>
            <a:endParaRPr lang="zh-CN" altLang="en-US" sz="1600"/>
          </a:p>
        </p:txBody>
      </p:sp>
      <p:pic>
        <p:nvPicPr>
          <p:cNvPr id="3" name="图片 2"/>
          <p:cNvPicPr>
            <a:picLocks noChangeAspect="1"/>
          </p:cNvPicPr>
          <p:nvPr/>
        </p:nvPicPr>
        <p:blipFill>
          <a:blip r:embed="rId2"/>
          <a:srcRect t="1085" r="1165" b="1340"/>
          <a:stretch>
            <a:fillRect/>
          </a:stretch>
        </p:blipFill>
        <p:spPr>
          <a:xfrm>
            <a:off x="2583815" y="2948305"/>
            <a:ext cx="6647180" cy="33108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快速聚类法</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133794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项目五　聚类分析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77825"/>
            <a:ext cx="758952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一、快速聚类法的步骤</a:t>
            </a:r>
            <a:endParaRPr lang="zh-CN" altLang="en-US" sz="3200">
              <a:solidFill>
                <a:schemeClr val="accent1"/>
              </a:solidFill>
            </a:endParaRPr>
          </a:p>
          <a:p>
            <a:pPr indent="0" fontAlgn="auto">
              <a:lnSpc>
                <a:spcPct val="140000"/>
              </a:lnSpc>
            </a:pPr>
            <a:r>
              <a:rPr lang="zh-CN" altLang="en-US" sz="2800">
                <a:solidFill>
                  <a:schemeClr val="accent1"/>
                </a:solidFill>
              </a:rPr>
              <a:t>（一）选择聚点</a:t>
            </a:r>
            <a:endParaRPr lang="zh-CN" altLang="en-US" sz="2800">
              <a:solidFill>
                <a:schemeClr val="accent1"/>
              </a:solidFill>
            </a:endParaRPr>
          </a:p>
        </p:txBody>
      </p:sp>
      <p:pic>
        <p:nvPicPr>
          <p:cNvPr id="3" name="图片 2"/>
          <p:cNvPicPr>
            <a:picLocks noChangeAspect="1"/>
          </p:cNvPicPr>
          <p:nvPr/>
        </p:nvPicPr>
        <p:blipFill>
          <a:blip r:embed="rId2"/>
          <a:srcRect r="958" b="9601"/>
          <a:stretch>
            <a:fillRect/>
          </a:stretch>
        </p:blipFill>
        <p:spPr>
          <a:xfrm>
            <a:off x="2218690" y="1670685"/>
            <a:ext cx="7341235" cy="45948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（二）快速聚类法的步骤</a:t>
            </a:r>
            <a:endParaRPr lang="zh-CN" altLang="en-US" sz="2800">
              <a:solidFill>
                <a:schemeClr val="accent1"/>
              </a:solidFill>
            </a:endParaRPr>
          </a:p>
        </p:txBody>
      </p:sp>
      <p:pic>
        <p:nvPicPr>
          <p:cNvPr id="2" name="图片 1"/>
          <p:cNvPicPr>
            <a:picLocks noChangeAspect="1"/>
          </p:cNvPicPr>
          <p:nvPr/>
        </p:nvPicPr>
        <p:blipFill>
          <a:blip r:embed="rId2"/>
          <a:srcRect r="2776" b="13875"/>
          <a:stretch>
            <a:fillRect/>
          </a:stretch>
        </p:blipFill>
        <p:spPr>
          <a:xfrm>
            <a:off x="1971040" y="1216025"/>
            <a:ext cx="5655310" cy="975360"/>
          </a:xfrm>
          <a:prstGeom prst="rect">
            <a:avLst/>
          </a:prstGeom>
        </p:spPr>
      </p:pic>
      <p:pic>
        <p:nvPicPr>
          <p:cNvPr id="4" name="图片 3"/>
          <p:cNvPicPr>
            <a:picLocks noChangeAspect="1"/>
          </p:cNvPicPr>
          <p:nvPr/>
        </p:nvPicPr>
        <p:blipFill>
          <a:blip r:embed="rId3"/>
          <a:srcRect t="2597" r="1356" b="808"/>
          <a:stretch>
            <a:fillRect/>
          </a:stretch>
        </p:blipFill>
        <p:spPr>
          <a:xfrm>
            <a:off x="1899285" y="2191385"/>
            <a:ext cx="7365365" cy="411861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773" b="1472"/>
          <a:stretch>
            <a:fillRect/>
          </a:stretch>
        </p:blipFill>
        <p:spPr>
          <a:xfrm>
            <a:off x="1939290" y="615950"/>
            <a:ext cx="8816975" cy="56622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59245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二、用</a:t>
            </a:r>
            <a:r>
              <a:rPr lang="en-US" altLang="zh-CN" sz="3200">
                <a:solidFill>
                  <a:schemeClr val="accent1"/>
                </a:solidFill>
              </a:rPr>
              <a:t>Lm</a:t>
            </a:r>
            <a:r>
              <a:rPr lang="zh-CN" altLang="en-US" sz="3200">
                <a:solidFill>
                  <a:schemeClr val="accent1"/>
                </a:solidFill>
              </a:rPr>
              <a:t>距离进行快速聚类</a:t>
            </a:r>
            <a:endParaRPr lang="zh-CN" altLang="en-US" sz="3200">
              <a:solidFill>
                <a:schemeClr val="accent1"/>
              </a:solidFill>
            </a:endParaRPr>
          </a:p>
        </p:txBody>
      </p:sp>
      <p:pic>
        <p:nvPicPr>
          <p:cNvPr id="4" name="图片 3"/>
          <p:cNvPicPr>
            <a:picLocks noChangeAspect="1"/>
          </p:cNvPicPr>
          <p:nvPr/>
        </p:nvPicPr>
        <p:blipFill>
          <a:blip r:embed="rId2"/>
          <a:srcRect r="697" b="1472"/>
          <a:stretch>
            <a:fillRect/>
          </a:stretch>
        </p:blipFill>
        <p:spPr>
          <a:xfrm>
            <a:off x="1758950" y="1207135"/>
            <a:ext cx="8493760" cy="49682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980" b="1648"/>
          <a:stretch>
            <a:fillRect/>
          </a:stretch>
        </p:blipFill>
        <p:spPr>
          <a:xfrm>
            <a:off x="1744345" y="605790"/>
            <a:ext cx="9465945" cy="55930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736" b="1991"/>
          <a:stretch>
            <a:fillRect/>
          </a:stretch>
        </p:blipFill>
        <p:spPr>
          <a:xfrm>
            <a:off x="1849755" y="549275"/>
            <a:ext cx="8718550" cy="55594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相似程度的度量</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快速聚类法</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74495" y="645795"/>
            <a:ext cx="9634220" cy="5400675"/>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了解相似程度的度量。</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掌握快速聚类法。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能够掌握聚类分析的基本步骤和流程。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能够独立完成聚类分析任务，包括数据的收集、整理、分析、解释等。</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能够理解数据集中对象之间的相似性和差异性，并选择合适的聚类算法对数据进行划分。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帮助学生形成尊重事实、尊重数据的科学精神，并培养学生的批判性思维，让学生在面对问题时能够独立思考、分析和解决问题。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帮助学生培养创新思维和解决问题的能力，让学生在面对复杂问题时能够灵活运用所学知识，找到解决问题的新方法。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通过学习聚类分析，学生可以学会遵守数据分析的规范和规则，尊重数据的客观性和真实性，从而养成遵守法律法规、维护社会公平正义的良好习惯。</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相似程度的度量</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401955"/>
            <a:ext cx="9189085"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一、距离和相似系数的定义</a:t>
            </a:r>
            <a:endParaRPr lang="zh-CN" altLang="en-US" sz="3200">
              <a:solidFill>
                <a:schemeClr val="accent1"/>
              </a:solidFill>
            </a:endParaRPr>
          </a:p>
          <a:p>
            <a:pPr indent="0" fontAlgn="auto">
              <a:lnSpc>
                <a:spcPct val="140000"/>
              </a:lnSpc>
            </a:pPr>
            <a:r>
              <a:rPr lang="zh-CN" altLang="en-US" sz="2800">
                <a:solidFill>
                  <a:schemeClr val="accent1"/>
                </a:solidFill>
              </a:rPr>
              <a:t>（一）对样品分类（称为</a:t>
            </a:r>
            <a:r>
              <a:rPr lang="en-US" altLang="zh-CN" sz="2800">
                <a:solidFill>
                  <a:schemeClr val="accent1"/>
                </a:solidFill>
              </a:rPr>
              <a:t>Q</a:t>
            </a:r>
            <a:r>
              <a:rPr lang="zh-CN" altLang="en-US" sz="2800">
                <a:solidFill>
                  <a:schemeClr val="accent1"/>
                </a:solidFill>
              </a:rPr>
              <a:t>型聚类分析）常用的距离和相似系数</a:t>
            </a:r>
            <a:endParaRPr lang="zh-CN" altLang="en-US" sz="2800">
              <a:solidFill>
                <a:schemeClr val="accent1"/>
              </a:solidFill>
            </a:endParaRPr>
          </a:p>
        </p:txBody>
      </p:sp>
      <p:pic>
        <p:nvPicPr>
          <p:cNvPr id="4" name="图片 3"/>
          <p:cNvPicPr>
            <a:picLocks noChangeAspect="1"/>
          </p:cNvPicPr>
          <p:nvPr/>
        </p:nvPicPr>
        <p:blipFill>
          <a:blip r:embed="rId2"/>
          <a:stretch>
            <a:fillRect/>
          </a:stretch>
        </p:blipFill>
        <p:spPr>
          <a:xfrm>
            <a:off x="3382645" y="1775460"/>
            <a:ext cx="6697345" cy="45040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41655"/>
            <a:ext cx="5523230" cy="707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en-US" altLang="zh-CN" sz="1800">
                <a:solidFill>
                  <a:schemeClr val="accent1"/>
                </a:solidFill>
              </a:rPr>
              <a:t>2. </a:t>
            </a:r>
            <a:r>
              <a:rPr lang="zh-CN" altLang="en-US" sz="1800">
                <a:solidFill>
                  <a:schemeClr val="accent1"/>
                </a:solidFill>
              </a:rPr>
              <a:t>相似系数</a:t>
            </a:r>
            <a:endParaRPr lang="zh-CN" altLang="en-US" sz="1800">
              <a:solidFill>
                <a:schemeClr val="accent1"/>
              </a:solidFill>
            </a:endParaRPr>
          </a:p>
        </p:txBody>
      </p:sp>
      <p:sp>
        <p:nvSpPr>
          <p:cNvPr id="2" name="文本框 1"/>
          <p:cNvSpPr txBox="1"/>
          <p:nvPr/>
        </p:nvSpPr>
        <p:spPr>
          <a:xfrm>
            <a:off x="1899285" y="994410"/>
            <a:ext cx="8255635" cy="267652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多元数据中的变量表现为向量形式，在几何上可用多维空间中的一个有向线段表示。在对多元数据进行分析时，相对于数据的大小，更多的是对变量的变化趋势或方向感兴趣。因此，变量间的相似性，可以从它们的方向趋同性或</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相关性</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进行考察，从而得到</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夹角余弦</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和</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相关系数</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两种度量方法。</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）夹角余弦。当长度不是主要矛盾时，要定义一种相似系数，如图</a:t>
            </a:r>
            <a:r>
              <a:rPr lang="en-US" altLang="zh-CN" sz="1600">
                <a:latin typeface="宋体" panose="02010600030101010101" pitchFamily="2" charset="-122"/>
                <a:ea typeface="宋体" panose="02010600030101010101" pitchFamily="2" charset="-122"/>
                <a:cs typeface="宋体" panose="02010600030101010101" pitchFamily="2" charset="-122"/>
              </a:rPr>
              <a:t> 5-1 </a:t>
            </a:r>
            <a:r>
              <a:rPr lang="zh-CN" altLang="en-US" sz="1600">
                <a:latin typeface="宋体" panose="02010600030101010101" pitchFamily="2" charset="-122"/>
                <a:ea typeface="宋体" panose="02010600030101010101" pitchFamily="2" charset="-122"/>
                <a:cs typeface="宋体" panose="02010600030101010101" pitchFamily="2" charset="-122"/>
              </a:rPr>
              <a:t>所示，曲线</a:t>
            </a:r>
            <a:r>
              <a:rPr lang="en-US" altLang="zh-CN" sz="1600">
                <a:latin typeface="宋体" panose="02010600030101010101" pitchFamily="2" charset="-122"/>
                <a:ea typeface="宋体" panose="02010600030101010101" pitchFamily="2" charset="-122"/>
                <a:cs typeface="宋体" panose="02010600030101010101" pitchFamily="2" charset="-122"/>
              </a:rPr>
              <a:t> AB </a:t>
            </a:r>
            <a:r>
              <a:rPr lang="zh-CN" altLang="en-US" sz="1600">
                <a:latin typeface="宋体" panose="02010600030101010101" pitchFamily="2" charset="-122"/>
                <a:ea typeface="宋体" panose="02010600030101010101" pitchFamily="2" charset="-122"/>
                <a:cs typeface="宋体" panose="02010600030101010101" pitchFamily="2" charset="-122"/>
              </a:rPr>
              <a:t>和</a:t>
            </a:r>
            <a:r>
              <a:rPr lang="en-US" altLang="zh-CN" sz="1600">
                <a:latin typeface="宋体" panose="02010600030101010101" pitchFamily="2" charset="-122"/>
                <a:ea typeface="宋体" panose="02010600030101010101" pitchFamily="2" charset="-122"/>
                <a:cs typeface="宋体" panose="02010600030101010101" pitchFamily="2" charset="-122"/>
              </a:rPr>
              <a:t> CD </a:t>
            </a:r>
            <a:r>
              <a:rPr lang="zh-CN" altLang="en-US" sz="1600">
                <a:latin typeface="宋体" panose="02010600030101010101" pitchFamily="2" charset="-122"/>
                <a:ea typeface="宋体" panose="02010600030101010101" pitchFamily="2" charset="-122"/>
                <a:cs typeface="宋体" panose="02010600030101010101" pitchFamily="2" charset="-122"/>
              </a:rPr>
              <a:t>尽管长度不一，但形状相似，要想使</a:t>
            </a:r>
            <a:r>
              <a:rPr lang="en-US" altLang="zh-CN" sz="1600">
                <a:latin typeface="宋体" panose="02010600030101010101" pitchFamily="2" charset="-122"/>
                <a:ea typeface="宋体" panose="02010600030101010101" pitchFamily="2" charset="-122"/>
                <a:cs typeface="宋体" panose="02010600030101010101" pitchFamily="2" charset="-122"/>
              </a:rPr>
              <a:t> AB </a:t>
            </a:r>
            <a:r>
              <a:rPr lang="zh-CN" altLang="en-US" sz="1600">
                <a:latin typeface="宋体" panose="02010600030101010101" pitchFamily="2" charset="-122"/>
                <a:ea typeface="宋体" panose="02010600030101010101" pitchFamily="2" charset="-122"/>
                <a:cs typeface="宋体" panose="02010600030101010101" pitchFamily="2" charset="-122"/>
              </a:rPr>
              <a:t>和</a:t>
            </a:r>
            <a:r>
              <a:rPr lang="en-US" altLang="zh-CN" sz="1600">
                <a:latin typeface="宋体" panose="02010600030101010101" pitchFamily="2" charset="-122"/>
                <a:ea typeface="宋体" panose="02010600030101010101" pitchFamily="2" charset="-122"/>
                <a:cs typeface="宋体" panose="02010600030101010101" pitchFamily="2" charset="-122"/>
              </a:rPr>
              <a:t> CD </a:t>
            </a:r>
            <a:r>
              <a:rPr lang="zh-CN" altLang="en-US" sz="1600">
                <a:latin typeface="宋体" panose="02010600030101010101" pitchFamily="2" charset="-122"/>
                <a:ea typeface="宋体" panose="02010600030101010101" pitchFamily="2" charset="-122"/>
                <a:cs typeface="宋体" panose="02010600030101010101" pitchFamily="2" charset="-122"/>
              </a:rPr>
              <a:t>呈现出比较密切的关系，则夹角余弦就适合这个要求。</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rcRect r="2374" b="1556"/>
          <a:stretch>
            <a:fillRect/>
          </a:stretch>
        </p:blipFill>
        <p:spPr>
          <a:xfrm>
            <a:off x="3735705" y="3429000"/>
            <a:ext cx="5081270" cy="25806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459" b="662"/>
          <a:stretch>
            <a:fillRect/>
          </a:stretch>
        </p:blipFill>
        <p:spPr>
          <a:xfrm>
            <a:off x="1992630" y="616585"/>
            <a:ext cx="8505825" cy="56089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584960" y="401955"/>
            <a:ext cx="922401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（二）对指标分类（称为</a:t>
            </a:r>
            <a:r>
              <a:rPr lang="en-US" altLang="zh-CN" sz="2800">
                <a:solidFill>
                  <a:schemeClr val="accent1"/>
                </a:solidFill>
              </a:rPr>
              <a:t>R</a:t>
            </a:r>
            <a:r>
              <a:rPr lang="zh-CN" altLang="en-US" sz="2800">
                <a:solidFill>
                  <a:schemeClr val="accent1"/>
                </a:solidFill>
              </a:rPr>
              <a:t>型聚类分析）常用的距离和相似系数</a:t>
            </a:r>
            <a:endParaRPr lang="zh-CN" altLang="en-US" sz="2800">
              <a:solidFill>
                <a:schemeClr val="accent1"/>
              </a:solidFill>
            </a:endParaRPr>
          </a:p>
        </p:txBody>
      </p:sp>
      <p:pic>
        <p:nvPicPr>
          <p:cNvPr id="2" name="图片 1"/>
          <p:cNvPicPr>
            <a:picLocks noChangeAspect="1"/>
          </p:cNvPicPr>
          <p:nvPr/>
        </p:nvPicPr>
        <p:blipFill>
          <a:blip r:embed="rId2"/>
          <a:srcRect r="488" b="309"/>
          <a:stretch>
            <a:fillRect/>
          </a:stretch>
        </p:blipFill>
        <p:spPr>
          <a:xfrm>
            <a:off x="3355975" y="1045210"/>
            <a:ext cx="7292975" cy="518668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5.xml><?xml version="1.0" encoding="utf-8"?>
<p:tagLst xmlns:p="http://schemas.openxmlformats.org/presentationml/2006/main">
  <p:tag name="resource_record_key" val="{&quot;65&quot;:[20233272],&quot;70&quot;:[3314056,3332765,3322390,3325541]}"/>
  <p:tag name="commondata" val="eyJjb3VudCI6MSwiaGRpZCI6ImYxNzBjMmQzMzhiMjBlMjA5OTI4NzFlMzg3MTdkZDU0IiwidXNlckNvdW50IjoxfQ=="/>
</p:tagLst>
</file>

<file path=ppt/tags/tag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996</Words>
  <Application>WPS 演示</Application>
  <PresentationFormat>宽屏</PresentationFormat>
  <Paragraphs>81</Paragraphs>
  <Slides>26</Slides>
  <Notes>31</Notes>
  <HiddenSlides>1</HiddenSlides>
  <MMClips>0</MMClips>
  <ScaleCrop>false</ScaleCrop>
  <HeadingPairs>
    <vt:vector size="6" baseType="variant">
      <vt:variant>
        <vt:lpstr>已用的字体</vt:lpstr>
      </vt:variant>
      <vt:variant>
        <vt:i4>22</vt:i4>
      </vt:variant>
      <vt:variant>
        <vt:lpstr>主题</vt:lpstr>
      </vt:variant>
      <vt:variant>
        <vt:i4>20</vt:i4>
      </vt:variant>
      <vt:variant>
        <vt:lpstr>幻灯片标题</vt:lpstr>
      </vt:variant>
      <vt:variant>
        <vt:i4>26</vt:i4>
      </vt:variant>
    </vt:vector>
  </HeadingPairs>
  <TitlesOfParts>
    <vt:vector size="68"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微软雅黑</vt:lpstr>
      <vt:lpstr>Arial Unicode MS</vt:lpstr>
      <vt:lpstr>等线</vt:lpstr>
      <vt:lpstr>Segoe Print</vt:lpstr>
      <vt:lpstr>汉仪雅酷黑 85W</vt:lpstr>
      <vt:lpstr>稻壳鸭鸭   https://www.docer.com/works?userid=327037375</vt:lpstr>
      <vt:lpstr>Office 主题</vt:lpstr>
      <vt:lpstr>1_稻壳鸭鸭   https://www.docer.com/works?userid=327037375</vt:lpstr>
      <vt:lpstr>3_稻壳鸭鸭   https://www.docer.com/works?userid=327037375</vt:lpstr>
      <vt:lpstr>4_稻壳鸭鸭   https://www.docer.com/works?userid=327037375</vt:lpstr>
      <vt:lpstr>14_稻壳鸭鸭   https://www.docer.com/works?userid=327037375</vt:lpstr>
      <vt:lpstr>17_稻壳鸭鸭   https://www.docer.com/works?userid=327037375</vt:lpstr>
      <vt:lpstr>2_稻壳鸭鸭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27_稻壳鸭鸭   https://www.docer.com/works?userid=327037375</vt:lpstr>
      <vt:lpstr>28_稻壳鸭鸭   https://www.docer.com/works?userid=327037375</vt:lpstr>
      <vt:lpstr>29_稻壳鸭鸭   https://www.docer.com/works?userid=327037375</vt:lpstr>
      <vt:lpstr>30_稻壳鸭鸭   https://www.docer.com/works?userid=327037375</vt:lpstr>
      <vt:lpstr>31_稻壳鸭鸭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23</cp:revision>
  <dcterms:created xsi:type="dcterms:W3CDTF">2025-09-29T17:53:00Z</dcterms:created>
  <dcterms:modified xsi:type="dcterms:W3CDTF">2025-10-17T06:27:06Z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